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29" r:id="rId2"/>
  </p:sldIdLst>
  <p:sldSz cx="12188825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72">
          <p15:clr>
            <a:srgbClr val="A4A3A4"/>
          </p15:clr>
        </p15:guide>
        <p15:guide id="2" orient="horz" pos="347">
          <p15:clr>
            <a:srgbClr val="A4A3A4"/>
          </p15:clr>
        </p15:guide>
        <p15:guide id="3" orient="horz" pos="1872">
          <p15:clr>
            <a:srgbClr val="A4A3A4"/>
          </p15:clr>
        </p15:guide>
        <p15:guide id="4" pos="7112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omagem, Shaun" initials="BS" lastIdx="1" clrIdx="0">
    <p:extLst>
      <p:ext uri="{19B8F6BF-5375-455C-9EA6-DF929625EA0E}">
        <p15:presenceInfo xmlns:p15="http://schemas.microsoft.com/office/powerpoint/2012/main" userId="S::bromages@oregonstate.edu::e6292eb4-8aa2-4f8f-99a9-9c2d12fbfc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4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89"/>
    <p:restoredTop sz="94069" autoAdjust="0"/>
  </p:normalViewPr>
  <p:slideViewPr>
    <p:cSldViewPr snapToGrid="0" snapToObjects="1" showGuides="1">
      <p:cViewPr varScale="1">
        <p:scale>
          <a:sx n="113" d="100"/>
          <a:sy n="113" d="100"/>
        </p:scale>
        <p:origin x="114" y="228"/>
      </p:cViewPr>
      <p:guideLst>
        <p:guide orient="horz" pos="3972"/>
        <p:guide orient="horz" pos="347"/>
        <p:guide orient="horz" pos="1872"/>
        <p:guide pos="7112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F6D9BA0B-B98F-48B7-B3CC-F7A706C0DA01}" type="datetimeFigureOut">
              <a:rPr lang="en-US" smtClean="0"/>
              <a:t>4/12/2024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2050"/>
            <a:ext cx="55721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50796E2D-FAEF-47AD-8131-EE6B091D97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282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02/jee.20551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771"/>
              </a:spcAft>
            </a:pPr>
            <a:r>
              <a:rPr lang="en-US" dirty="0">
                <a:latin typeface="Kievit Offc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STUDIES HAVE SHOWN THAT ENGINEERING STUDENTS WHO EXPERIENCE MENTAL HEALTH DISTRESS ARE LESS LIKELY TO SEEK PROFESSIONAL HELP, EVEN WHEN CONTROLLING FOR GENDER AND RACE. </a:t>
            </a:r>
          </a:p>
          <a:p>
            <a:pPr>
              <a:lnSpc>
                <a:spcPct val="107000"/>
              </a:lnSpc>
              <a:spcAft>
                <a:spcPts val="771"/>
              </a:spcAft>
            </a:pPr>
            <a:endParaRPr lang="en-US" dirty="0">
              <a:latin typeface="Kievit Offc" panose="020B0504030101020102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71"/>
              </a:spcAft>
            </a:pPr>
            <a:r>
              <a:rPr lang="en-US" dirty="0">
                <a:latin typeface="Kievit Offc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REASONS INCLUDE BOTH </a:t>
            </a:r>
            <a:r>
              <a:rPr lang="en-US" b="1" dirty="0">
                <a:latin typeface="Kievit Offc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SYSTEMIC</a:t>
            </a:r>
            <a:r>
              <a:rPr lang="en-US" dirty="0">
                <a:latin typeface="Kievit Offc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b="1" dirty="0">
                <a:latin typeface="Kievit Offc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PERCEIVED</a:t>
            </a:r>
            <a:r>
              <a:rPr lang="en-US" dirty="0">
                <a:latin typeface="Kievit Offc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BARRIERS TO HELP-SEEKING, INCLUDING ENGINEERING CULTURE (PRESSURE TO PERFORM). </a:t>
            </a:r>
          </a:p>
          <a:p>
            <a:pPr>
              <a:lnSpc>
                <a:spcPct val="107000"/>
              </a:lnSpc>
              <a:spcAft>
                <a:spcPts val="771"/>
              </a:spcAft>
            </a:pPr>
            <a:endParaRPr lang="en-US" dirty="0">
              <a:latin typeface="Kievit Offc" panose="020B0504030101020102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71"/>
              </a:spcAft>
            </a:pPr>
            <a:r>
              <a:rPr lang="en-US" sz="800" dirty="0">
                <a:solidFill>
                  <a:srgbClr val="1C1D1E"/>
                </a:solidFill>
                <a:latin typeface="Open Sans" panose="020B0606030504020204" pitchFamily="34" charset="0"/>
              </a:rPr>
              <a:t>Wright, C. J., Wilson, S. A., Hammer, J. H., Hargis, L. E., Miller, M. E., &amp; Usher, E. L. (2023). Mental health in undergraduate engineering students: Identifying facilitators and barriers to seeking help. </a:t>
            </a:r>
            <a:r>
              <a:rPr lang="en-US" sz="800" i="1" dirty="0">
                <a:solidFill>
                  <a:srgbClr val="1C1D1E"/>
                </a:solidFill>
                <a:latin typeface="Open Sans" panose="020B0606030504020204" pitchFamily="34" charset="0"/>
              </a:rPr>
              <a:t>Journal of Engineering Education</a:t>
            </a:r>
            <a:r>
              <a:rPr lang="en-US" sz="800" dirty="0">
                <a:solidFill>
                  <a:srgbClr val="1C1D1E"/>
                </a:solidFill>
                <a:latin typeface="Open Sans" panose="020B0606030504020204" pitchFamily="34" charset="0"/>
              </a:rPr>
              <a:t>, 112(4), 963–986. </a:t>
            </a:r>
            <a:r>
              <a:rPr lang="en-US" sz="800" dirty="0">
                <a:latin typeface="Open Sans" panose="020B0606030504020204" pitchFamily="34" charset="0"/>
                <a:hlinkClick r:id="rId3"/>
              </a:rPr>
              <a:t>https://doi.org/10.1002/jee.20551</a:t>
            </a:r>
            <a:endParaRPr lang="en-US" sz="800" dirty="0">
              <a:latin typeface="Kievit Offc" panose="020B0504030101020102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796E2D-FAEF-47AD-8131-EE6B091D971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585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9620" y="-9622"/>
            <a:ext cx="12211242" cy="6877243"/>
          </a:xfrm>
          <a:prstGeom prst="rect">
            <a:avLst/>
          </a:prstGeom>
          <a:solidFill>
            <a:srgbClr val="DC44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162" y="2977163"/>
            <a:ext cx="10360501" cy="1083277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324" y="4079676"/>
            <a:ext cx="8532178" cy="1327821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buNone/>
              <a:defRPr sz="2800" baseline="0">
                <a:solidFill>
                  <a:srgbClr val="FFFFFF"/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Presenter(s) </a:t>
            </a:r>
            <a:br>
              <a:rPr lang="en-US" dirty="0"/>
            </a:br>
            <a:r>
              <a:rPr lang="en-US" dirty="0"/>
              <a:t>Date</a:t>
            </a:r>
          </a:p>
        </p:txBody>
      </p:sp>
      <p:pic>
        <p:nvPicPr>
          <p:cNvPr id="7" name="Picture 6" descr="OSU_vertical_2C_W_over_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761" y="467917"/>
            <a:ext cx="1953304" cy="2057399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86201" y="6075181"/>
            <a:ext cx="106223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Verdana"/>
                <a:cs typeface="Verdana"/>
              </a:rPr>
              <a:t>COLLEGE OF ENGINEERING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86201" y="6027385"/>
            <a:ext cx="36469566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78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0DD54-9116-BF41-84A5-68A4D7F67848}" type="datetimeFigureOut">
              <a:rPr lang="en-US" smtClean="0"/>
              <a:t>4/12/2024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6186-681F-7246-9274-0E5FA005C9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106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979" y="1250845"/>
            <a:ext cx="10362867" cy="1193114"/>
          </a:xfrm>
        </p:spPr>
        <p:txBody>
          <a:bodyPr/>
          <a:lstStyle>
            <a:lvl1pPr algn="l">
              <a:defRPr>
                <a:solidFill>
                  <a:srgbClr val="DC44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979" y="2443959"/>
            <a:ext cx="10362867" cy="3682206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2979" y="6356351"/>
            <a:ext cx="2540521" cy="365125"/>
          </a:xfr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9BD0DD54-9116-BF41-84A5-68A4D7F67848}" type="datetimeFigureOut">
              <a:rPr lang="en-US" smtClean="0"/>
              <a:pPr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6" y="6356351"/>
            <a:ext cx="2555430" cy="365125"/>
          </a:xfr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A9F06186-681F-7246-9274-0E5FA005C98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OSU_COE_horizontal_2C_O_over_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643" y="324700"/>
            <a:ext cx="2805112" cy="80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875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SU_COE_horizontal_2C_O_over_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643" y="324700"/>
            <a:ext cx="2805112" cy="80229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27889" y="2832443"/>
            <a:ext cx="10362867" cy="1193114"/>
          </a:xfrm>
        </p:spPr>
        <p:txBody>
          <a:bodyPr/>
          <a:lstStyle>
            <a:lvl1pPr algn="ctr">
              <a:defRPr>
                <a:solidFill>
                  <a:srgbClr val="DC44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912979" y="6356351"/>
            <a:ext cx="2540521" cy="365125"/>
          </a:xfr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9BD0DD54-9116-BF41-84A5-68A4D7F67848}" type="datetimeFigureOut">
              <a:rPr lang="en-US" smtClean="0"/>
              <a:pPr/>
              <a:t>4/12/2024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6" y="6356351"/>
            <a:ext cx="2555430" cy="365125"/>
          </a:xfr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A9F06186-681F-7246-9274-0E5FA005C9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229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SU_COE_horizontal_2C_O_over_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643" y="324700"/>
            <a:ext cx="2805112" cy="802297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12979" y="6356351"/>
            <a:ext cx="2540521" cy="365125"/>
          </a:xfr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9BD0DD54-9116-BF41-84A5-68A4D7F67848}" type="datetimeFigureOut">
              <a:rPr lang="en-US" smtClean="0"/>
              <a:pPr/>
              <a:t>4/12/2024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6" y="6356351"/>
            <a:ext cx="2555430" cy="365125"/>
          </a:xfr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A9F06186-681F-7246-9274-0E5FA005C9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829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0DD54-9116-BF41-84A5-68A4D7F67848}" type="datetimeFigureOut">
              <a:rPr lang="en-US" smtClean="0"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06186-681F-7246-9274-0E5FA005C9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404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4" r:id="rId4"/>
    <p:sldLayoutId id="2147483655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Impact"/>
          <a:ea typeface="+mj-ea"/>
          <a:cs typeface="Impac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Verdana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Verdana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Verdana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Verdana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A0075F-46C8-97D8-7C1C-063C12D6AD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AAF64-673F-165C-9D0C-DAEA864E8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721" y="128718"/>
            <a:ext cx="10362867" cy="1193114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MENTAL HEALTH IMPROVEMENT PROJECT</a:t>
            </a: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1F86DD7A-69B7-B035-DEAD-A321563D5303}"/>
              </a:ext>
            </a:extLst>
          </p:cNvPr>
          <p:cNvSpPr/>
          <p:nvPr/>
        </p:nvSpPr>
        <p:spPr>
          <a:xfrm rot="5400000">
            <a:off x="5909520" y="99519"/>
            <a:ext cx="372065" cy="12188986"/>
          </a:xfrm>
          <a:custGeom>
            <a:avLst/>
            <a:gdLst/>
            <a:ahLst/>
            <a:cxnLst/>
            <a:rect l="l" t="t" r="r" b="b"/>
            <a:pathLst>
              <a:path w="1602105" h="11308715">
                <a:moveTo>
                  <a:pt x="1602045" y="0"/>
                </a:moveTo>
                <a:lnTo>
                  <a:pt x="0" y="0"/>
                </a:lnTo>
                <a:lnTo>
                  <a:pt x="0" y="11308556"/>
                </a:lnTo>
                <a:lnTo>
                  <a:pt x="1602045" y="11308556"/>
                </a:lnTo>
                <a:lnTo>
                  <a:pt x="1602045" y="0"/>
                </a:lnTo>
                <a:close/>
              </a:path>
            </a:pathLst>
          </a:custGeom>
          <a:solidFill>
            <a:srgbClr val="D63E08"/>
          </a:solidFill>
        </p:spPr>
        <p:txBody>
          <a:bodyPr wrap="square" lIns="0" tIns="0" rIns="0" bIns="0" rtlCol="0"/>
          <a:lstStyle/>
          <a:p>
            <a:pPr defTabSz="554326"/>
            <a:endParaRPr sz="1092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AA632F-FD6D-9BA9-07B2-4DB7B20BE1F2}"/>
              </a:ext>
            </a:extLst>
          </p:cNvPr>
          <p:cNvSpPr txBox="1"/>
          <p:nvPr/>
        </p:nvSpPr>
        <p:spPr>
          <a:xfrm>
            <a:off x="2370554" y="2737197"/>
            <a:ext cx="9090004" cy="8633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sz="2400" dirty="0">
                <a:latin typeface="Kievit Offc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HIRED A COLLEGE OF ENGINEERING MENTAL HEALTH AND WELLNESS COUNSELOR, LOCATED IN AN ENGINEERING BUILDING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845AC5-C5E6-D2C7-1356-881EAE01A0C6}"/>
              </a:ext>
            </a:extLst>
          </p:cNvPr>
          <p:cNvSpPr txBox="1"/>
          <p:nvPr/>
        </p:nvSpPr>
        <p:spPr>
          <a:xfrm>
            <a:off x="2460036" y="4078707"/>
            <a:ext cx="200891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DC4400"/>
                </a:solidFill>
                <a:latin typeface="Impact" panose="020B0806030902050204" pitchFamily="34" charset="0"/>
              </a:rPr>
              <a:t>500</a:t>
            </a:r>
          </a:p>
          <a:p>
            <a:r>
              <a:rPr lang="en-US" dirty="0"/>
              <a:t>ROUTINE APPOINTMENTS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091649-FB80-C224-2426-F25F032E3737}"/>
              </a:ext>
            </a:extLst>
          </p:cNvPr>
          <p:cNvSpPr txBox="1"/>
          <p:nvPr/>
        </p:nvSpPr>
        <p:spPr>
          <a:xfrm>
            <a:off x="5208470" y="4042781"/>
            <a:ext cx="2812473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DC4400"/>
                </a:solidFill>
                <a:latin typeface="Impact" panose="020B0806030902050204" pitchFamily="34" charset="0"/>
              </a:rPr>
              <a:t>300</a:t>
            </a:r>
          </a:p>
          <a:p>
            <a:r>
              <a:rPr lang="en-US" dirty="0"/>
              <a:t>ONE-OFF CONSULTATIONS (STUDENTS &amp; STAFF)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5B2654-CC12-A16B-9F72-CE7282B14097}"/>
              </a:ext>
            </a:extLst>
          </p:cNvPr>
          <p:cNvSpPr txBox="1"/>
          <p:nvPr/>
        </p:nvSpPr>
        <p:spPr>
          <a:xfrm>
            <a:off x="8760468" y="4071780"/>
            <a:ext cx="314433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DC4400"/>
                </a:solidFill>
                <a:latin typeface="Impact" panose="020B0806030902050204" pitchFamily="34" charset="0"/>
              </a:rPr>
              <a:t>20%</a:t>
            </a:r>
          </a:p>
          <a:p>
            <a:r>
              <a:rPr lang="en-US" dirty="0"/>
              <a:t>INCREASE IN ENGINEERING STUDENTS USING SERVICES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E7BBBDA-0EA7-0C5C-5CAD-DACAA071947F}"/>
              </a:ext>
            </a:extLst>
          </p:cNvPr>
          <p:cNvSpPr txBox="1">
            <a:spLocks/>
          </p:cNvSpPr>
          <p:nvPr/>
        </p:nvSpPr>
        <p:spPr>
          <a:xfrm>
            <a:off x="589721" y="4250445"/>
            <a:ext cx="1768368" cy="1193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DC4400"/>
                </a:solidFill>
                <a:latin typeface="Impact"/>
                <a:ea typeface="+mj-ea"/>
                <a:cs typeface="Impact"/>
              </a:defRPr>
            </a:lvl1pPr>
          </a:lstStyle>
          <a:p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NOW: 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8C436A7-9D02-17E3-1FBF-655C94292AC7}"/>
              </a:ext>
            </a:extLst>
          </p:cNvPr>
          <p:cNvSpPr txBox="1">
            <a:spLocks/>
          </p:cNvSpPr>
          <p:nvPr/>
        </p:nvSpPr>
        <p:spPr>
          <a:xfrm>
            <a:off x="589721" y="1115031"/>
            <a:ext cx="1768368" cy="1193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DC4400"/>
                </a:solidFill>
                <a:latin typeface="Impact"/>
                <a:ea typeface="+mj-ea"/>
                <a:cs typeface="Impact"/>
              </a:defRPr>
            </a:lvl1pPr>
          </a:lstStyle>
          <a:p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2022: 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0552A8E-C3B5-E220-8D1A-B867742380A6}"/>
              </a:ext>
            </a:extLst>
          </p:cNvPr>
          <p:cNvSpPr txBox="1">
            <a:spLocks/>
          </p:cNvSpPr>
          <p:nvPr/>
        </p:nvSpPr>
        <p:spPr>
          <a:xfrm>
            <a:off x="589721" y="2495222"/>
            <a:ext cx="1768368" cy="1193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DC4400"/>
                </a:solidFill>
                <a:latin typeface="Impact"/>
                <a:ea typeface="+mj-ea"/>
                <a:cs typeface="Impact"/>
              </a:defRPr>
            </a:lvl1pPr>
          </a:lstStyle>
          <a:p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Impact" panose="020B0806030902050204" pitchFamily="34" charset="0"/>
              </a:rPr>
              <a:t>2023: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3BAAAA7-13A3-66B9-CAE1-3D43037F1206}"/>
              </a:ext>
            </a:extLst>
          </p:cNvPr>
          <p:cNvSpPr txBox="1"/>
          <p:nvPr/>
        </p:nvSpPr>
        <p:spPr>
          <a:xfrm>
            <a:off x="2370554" y="1395688"/>
            <a:ext cx="9090004" cy="8633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sz="2400" dirty="0">
                <a:latin typeface="Kievit Offc" panose="020B050403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ENGINEERING STUDENTS WHO EXPERIENCE MENTAL HEALTH DISTRESS ARE LESS LIKELY TO SEEK PROFESSIONAL HELP.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224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2806</TotalTime>
  <Words>182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Impact</vt:lpstr>
      <vt:lpstr>Kievit Offc</vt:lpstr>
      <vt:lpstr>Open Sans</vt:lpstr>
      <vt:lpstr>Verdana</vt:lpstr>
      <vt:lpstr>Office Theme</vt:lpstr>
      <vt:lpstr>MENTAL HEALTH IMPROVEMENT PROJECT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 Forkey</dc:creator>
  <cp:lastModifiedBy>Beck, Jennifer</cp:lastModifiedBy>
  <cp:revision>824</cp:revision>
  <cp:lastPrinted>2024-04-12T16:37:12Z</cp:lastPrinted>
  <dcterms:created xsi:type="dcterms:W3CDTF">2017-05-17T21:58:52Z</dcterms:created>
  <dcterms:modified xsi:type="dcterms:W3CDTF">2024-04-12T16:40:09Z</dcterms:modified>
</cp:coreProperties>
</file>